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Free illustration: Hospital, Health, Medical, Medicine - Free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374" y="1960700"/>
            <a:ext cx="3073250" cy="23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8" y="34348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2017 Gen Cyber Camp, Day 1, Morning</a:t>
            </a:r>
          </a:p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7" name="Shape 57" descr="Screen Shot 2017-06-05 at 11.19.39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862" y="91912"/>
            <a:ext cx="6032274" cy="18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9106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Principles of Cybersecurity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542876"/>
            <a:ext cx="3887700" cy="385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dirty="0"/>
              <a:t>Domain Separation</a:t>
            </a:r>
          </a:p>
          <a:p>
            <a:pPr marL="914400" lvl="1" indent="-228600" rtl="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Ensure that systems have a specific, dedicated role.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dirty="0"/>
              <a:t>Process Isolation</a:t>
            </a:r>
          </a:p>
          <a:p>
            <a:pPr marL="914400" lvl="1" indent="-228600" rtl="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Control and limit how programs can interact</a:t>
            </a:r>
          </a:p>
          <a:p>
            <a:pPr marL="457200" lvl="0" indent="-228600" rtl="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dirty="0"/>
              <a:t>Resource Encapsulation</a:t>
            </a:r>
          </a:p>
          <a:p>
            <a:pPr marL="914400" lvl="1" indent="-228600" rtl="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Limit access to system resources</a:t>
            </a:r>
          </a:p>
          <a:p>
            <a:pPr marL="457200" lvl="0" indent="-228600" rtl="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sz="1600" dirty="0"/>
              <a:t>Least Privilege</a:t>
            </a:r>
          </a:p>
          <a:p>
            <a:pPr marL="914400" lvl="1" indent="-228600" rtl="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Give individuals the fewest permissions possible</a:t>
            </a:r>
          </a:p>
          <a:p>
            <a:pPr marL="457200" lvl="0" indent="-228600" rtl="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" dirty="0"/>
              <a:t>Modularity</a:t>
            </a:r>
          </a:p>
          <a:p>
            <a:pPr marL="914400" lvl="1" indent="-228600"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Design systems so parts can easily be changed out when broken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307275" y="906669"/>
            <a:ext cx="4717800" cy="385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Layering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Do not assume one level of protection is sufficient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Abstraction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Conceal information from users that isn’t important to them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Data Hiding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Restrict access to data whenever possible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Simplicity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Avoid complex system designs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AutoNum type="arabicPeriod" startAt="6"/>
            </a:pPr>
            <a:r>
              <a:rPr lang="en" dirty="0"/>
              <a:t>Minimization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lang="en" dirty="0"/>
              <a:t>Make sure as little as accessible to outsiders as possible.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0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104375" y="539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 Server</a:t>
            </a:r>
          </a:p>
        </p:txBody>
      </p:sp>
      <p:sp>
        <p:nvSpPr>
          <p:cNvPr id="178" name="Shape 178"/>
          <p:cNvSpPr/>
          <p:nvPr/>
        </p:nvSpPr>
        <p:spPr>
          <a:xfrm>
            <a:off x="104375" y="7534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 Server</a:t>
            </a:r>
          </a:p>
        </p:txBody>
      </p:sp>
      <p:sp>
        <p:nvSpPr>
          <p:cNvPr id="179" name="Shape 179"/>
          <p:cNvSpPr/>
          <p:nvPr/>
        </p:nvSpPr>
        <p:spPr>
          <a:xfrm>
            <a:off x="104375" y="14529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DNS Server</a:t>
            </a:r>
          </a:p>
        </p:txBody>
      </p:sp>
      <p:sp>
        <p:nvSpPr>
          <p:cNvPr id="180" name="Shape 180"/>
          <p:cNvSpPr/>
          <p:nvPr/>
        </p:nvSpPr>
        <p:spPr>
          <a:xfrm>
            <a:off x="104375" y="21524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File Server</a:t>
            </a:r>
          </a:p>
        </p:txBody>
      </p:sp>
      <p:sp>
        <p:nvSpPr>
          <p:cNvPr id="181" name="Shape 181"/>
          <p:cNvSpPr/>
          <p:nvPr/>
        </p:nvSpPr>
        <p:spPr>
          <a:xfrm>
            <a:off x="104375" y="2851975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Heartbeat Server</a:t>
            </a:r>
          </a:p>
        </p:txBody>
      </p:sp>
      <p:sp>
        <p:nvSpPr>
          <p:cNvPr id="182" name="Shape 182"/>
          <p:cNvSpPr/>
          <p:nvPr/>
        </p:nvSpPr>
        <p:spPr>
          <a:xfrm>
            <a:off x="2551725" y="53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83" name="Shape 183"/>
          <p:cNvSpPr/>
          <p:nvPr/>
        </p:nvSpPr>
        <p:spPr>
          <a:xfrm>
            <a:off x="3713000" y="53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84" name="Shape 184"/>
          <p:cNvSpPr/>
          <p:nvPr/>
        </p:nvSpPr>
        <p:spPr>
          <a:xfrm>
            <a:off x="4874275" y="53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185" name="Shape 185"/>
          <p:cNvSpPr/>
          <p:nvPr/>
        </p:nvSpPr>
        <p:spPr>
          <a:xfrm>
            <a:off x="6035550" y="53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186" name="Shape 186"/>
          <p:cNvSpPr/>
          <p:nvPr/>
        </p:nvSpPr>
        <p:spPr>
          <a:xfrm>
            <a:off x="7196825" y="53975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187" name="Shape 187"/>
          <p:cNvSpPr/>
          <p:nvPr/>
        </p:nvSpPr>
        <p:spPr>
          <a:xfrm>
            <a:off x="1427550" y="5397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1</a:t>
            </a:r>
          </a:p>
        </p:txBody>
      </p:sp>
      <p:sp>
        <p:nvSpPr>
          <p:cNvPr id="188" name="Shape 188"/>
          <p:cNvSpPr/>
          <p:nvPr/>
        </p:nvSpPr>
        <p:spPr>
          <a:xfrm>
            <a:off x="2551725" y="7534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89" name="Shape 189"/>
          <p:cNvSpPr/>
          <p:nvPr/>
        </p:nvSpPr>
        <p:spPr>
          <a:xfrm>
            <a:off x="3713000" y="7534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90" name="Shape 190"/>
          <p:cNvSpPr/>
          <p:nvPr/>
        </p:nvSpPr>
        <p:spPr>
          <a:xfrm>
            <a:off x="4874275" y="7534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191" name="Shape 191"/>
          <p:cNvSpPr/>
          <p:nvPr/>
        </p:nvSpPr>
        <p:spPr>
          <a:xfrm>
            <a:off x="6035550" y="7534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192" name="Shape 192"/>
          <p:cNvSpPr/>
          <p:nvPr/>
        </p:nvSpPr>
        <p:spPr>
          <a:xfrm>
            <a:off x="7196825" y="753475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193" name="Shape 193"/>
          <p:cNvSpPr/>
          <p:nvPr/>
        </p:nvSpPr>
        <p:spPr>
          <a:xfrm>
            <a:off x="1427550" y="75347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2</a:t>
            </a:r>
          </a:p>
        </p:txBody>
      </p:sp>
      <p:sp>
        <p:nvSpPr>
          <p:cNvPr id="194" name="Shape 194"/>
          <p:cNvSpPr/>
          <p:nvPr/>
        </p:nvSpPr>
        <p:spPr>
          <a:xfrm>
            <a:off x="2551725" y="1452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95" name="Shape 195"/>
          <p:cNvSpPr/>
          <p:nvPr/>
        </p:nvSpPr>
        <p:spPr>
          <a:xfrm>
            <a:off x="3713000" y="1452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96" name="Shape 196"/>
          <p:cNvSpPr/>
          <p:nvPr/>
        </p:nvSpPr>
        <p:spPr>
          <a:xfrm>
            <a:off x="4874275" y="1452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197" name="Shape 197"/>
          <p:cNvSpPr/>
          <p:nvPr/>
        </p:nvSpPr>
        <p:spPr>
          <a:xfrm>
            <a:off x="6035550" y="1452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198" name="Shape 198"/>
          <p:cNvSpPr/>
          <p:nvPr/>
        </p:nvSpPr>
        <p:spPr>
          <a:xfrm>
            <a:off x="7196825" y="1452975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199" name="Shape 199"/>
          <p:cNvSpPr/>
          <p:nvPr/>
        </p:nvSpPr>
        <p:spPr>
          <a:xfrm>
            <a:off x="1427550" y="145297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3</a:t>
            </a:r>
          </a:p>
        </p:txBody>
      </p:sp>
      <p:sp>
        <p:nvSpPr>
          <p:cNvPr id="200" name="Shape 200"/>
          <p:cNvSpPr/>
          <p:nvPr/>
        </p:nvSpPr>
        <p:spPr>
          <a:xfrm>
            <a:off x="2551725" y="2851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201" name="Shape 201"/>
          <p:cNvSpPr/>
          <p:nvPr/>
        </p:nvSpPr>
        <p:spPr>
          <a:xfrm>
            <a:off x="3713000" y="2851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4874275" y="2851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203" name="Shape 203"/>
          <p:cNvSpPr/>
          <p:nvPr/>
        </p:nvSpPr>
        <p:spPr>
          <a:xfrm>
            <a:off x="6035550" y="2851975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204" name="Shape 204"/>
          <p:cNvSpPr/>
          <p:nvPr/>
        </p:nvSpPr>
        <p:spPr>
          <a:xfrm>
            <a:off x="7196825" y="2851975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205" name="Shape 205"/>
          <p:cNvSpPr/>
          <p:nvPr/>
        </p:nvSpPr>
        <p:spPr>
          <a:xfrm>
            <a:off x="1427550" y="285197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12</a:t>
            </a:r>
          </a:p>
        </p:txBody>
      </p:sp>
      <p:sp>
        <p:nvSpPr>
          <p:cNvPr id="206" name="Shape 206"/>
          <p:cNvSpPr/>
          <p:nvPr/>
        </p:nvSpPr>
        <p:spPr>
          <a:xfrm>
            <a:off x="4244300" y="2116925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. . .</a:t>
            </a:r>
          </a:p>
        </p:txBody>
      </p:sp>
      <p:cxnSp>
        <p:nvCxnSpPr>
          <p:cNvPr id="207" name="Shape 207"/>
          <p:cNvCxnSpPr/>
          <p:nvPr/>
        </p:nvCxnSpPr>
        <p:spPr>
          <a:xfrm>
            <a:off x="1268700" y="63700"/>
            <a:ext cx="0" cy="338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8" name="Shape 208"/>
          <p:cNvSpPr/>
          <p:nvPr/>
        </p:nvSpPr>
        <p:spPr>
          <a:xfrm>
            <a:off x="8232925" y="53975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209" name="Shape 209"/>
          <p:cNvSpPr/>
          <p:nvPr/>
        </p:nvSpPr>
        <p:spPr>
          <a:xfrm>
            <a:off x="8232925" y="753475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210" name="Shape 210"/>
          <p:cNvSpPr/>
          <p:nvPr/>
        </p:nvSpPr>
        <p:spPr>
          <a:xfrm>
            <a:off x="8232925" y="1452975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211" name="Shape 211"/>
          <p:cNvSpPr/>
          <p:nvPr/>
        </p:nvSpPr>
        <p:spPr>
          <a:xfrm>
            <a:off x="8232925" y="2851975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21525" y="3769475"/>
            <a:ext cx="4411500" cy="112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Domain Separation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Process Isolation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Resource Encapsulation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Least Privilege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"/>
              <a:t>Modularity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4823925" y="3769475"/>
            <a:ext cx="4411500" cy="112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Layering</a:t>
            </a:r>
          </a:p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Abstraction</a:t>
            </a:r>
          </a:p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Data Hiding</a:t>
            </a:r>
          </a:p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Simplicity</a:t>
            </a:r>
          </a:p>
          <a:p>
            <a:pPr marL="457200" lvl="0" indent="-228600" rtl="0">
              <a:spcBef>
                <a:spcPts val="0"/>
              </a:spcBef>
              <a:buAutoNum type="arabicPeriod" startAt="6"/>
            </a:pPr>
            <a:r>
              <a:rPr lang="en"/>
              <a:t>Minimization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Scenario: Overview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Each of you is a new employee in the Metropolis General Hospital cyber-security department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Each team of students will be required to study and secure a variety of hospital equipment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You’ll also learn: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How to install and use different (free) operating systems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How computer networks work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Some computer programming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How to build a home laboratory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How to configure an office network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How to set up computer and network defenses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What it’s like to be on the receiving end of a cyber attack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Introductions: Metropolis General Staff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1971" y="973635"/>
            <a:ext cx="8520600" cy="36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Rob Olson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Chief Security Officer of Metropolis General Hospital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Speciality: Offensive Security and Ethical Hacking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Joe Graham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Security Team Lead of Metropolis General Hospital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Specialty: Security Administration and Infrastructure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Paul Meyerhofer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Chief Training Officer of Metropolis General Hospital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Specialty: Training and Employee Management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Bo Yuan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C.E.O. of Metropolis General Hospital</a:t>
            </a:r>
          </a:p>
          <a:p>
            <a:pPr marL="914400" lvl="1" indent="-228600">
              <a:spcBef>
                <a:spcPts val="0"/>
              </a:spcBef>
            </a:pPr>
            <a:r>
              <a:rPr lang="en" dirty="0"/>
              <a:t>Speciality: Business Finance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Scenario: Hospital Infrastructure</a:t>
            </a:r>
          </a:p>
        </p:txBody>
      </p:sp>
      <p:sp>
        <p:nvSpPr>
          <p:cNvPr id="78" name="Shape 78"/>
          <p:cNvSpPr/>
          <p:nvPr/>
        </p:nvSpPr>
        <p:spPr>
          <a:xfrm>
            <a:off x="149175" y="12772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Server</a:t>
            </a:r>
          </a:p>
        </p:txBody>
      </p:sp>
      <p:sp>
        <p:nvSpPr>
          <p:cNvPr id="79" name="Shape 79"/>
          <p:cNvSpPr/>
          <p:nvPr/>
        </p:nvSpPr>
        <p:spPr>
          <a:xfrm>
            <a:off x="149175" y="19767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 Server</a:t>
            </a:r>
          </a:p>
        </p:txBody>
      </p:sp>
      <p:sp>
        <p:nvSpPr>
          <p:cNvPr id="80" name="Shape 80"/>
          <p:cNvSpPr/>
          <p:nvPr/>
        </p:nvSpPr>
        <p:spPr>
          <a:xfrm>
            <a:off x="149175" y="26762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DNS Server</a:t>
            </a:r>
          </a:p>
        </p:txBody>
      </p:sp>
      <p:sp>
        <p:nvSpPr>
          <p:cNvPr id="81" name="Shape 81"/>
          <p:cNvSpPr/>
          <p:nvPr/>
        </p:nvSpPr>
        <p:spPr>
          <a:xfrm>
            <a:off x="149175" y="33757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File Server</a:t>
            </a:r>
          </a:p>
        </p:txBody>
      </p:sp>
      <p:sp>
        <p:nvSpPr>
          <p:cNvPr id="82" name="Shape 82"/>
          <p:cNvSpPr/>
          <p:nvPr/>
        </p:nvSpPr>
        <p:spPr>
          <a:xfrm>
            <a:off x="149175" y="4075250"/>
            <a:ext cx="1037400" cy="572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Heartbeat Server</a:t>
            </a:r>
          </a:p>
        </p:txBody>
      </p:sp>
      <p:sp>
        <p:nvSpPr>
          <p:cNvPr id="83" name="Shape 83"/>
          <p:cNvSpPr/>
          <p:nvPr/>
        </p:nvSpPr>
        <p:spPr>
          <a:xfrm>
            <a:off x="2596525" y="1277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84" name="Shape 84"/>
          <p:cNvSpPr/>
          <p:nvPr/>
        </p:nvSpPr>
        <p:spPr>
          <a:xfrm>
            <a:off x="3757800" y="1277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85" name="Shape 85"/>
          <p:cNvSpPr/>
          <p:nvPr/>
        </p:nvSpPr>
        <p:spPr>
          <a:xfrm>
            <a:off x="4919075" y="1277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86" name="Shape 86"/>
          <p:cNvSpPr/>
          <p:nvPr/>
        </p:nvSpPr>
        <p:spPr>
          <a:xfrm>
            <a:off x="6080350" y="1277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87" name="Shape 87"/>
          <p:cNvSpPr/>
          <p:nvPr/>
        </p:nvSpPr>
        <p:spPr>
          <a:xfrm>
            <a:off x="7241625" y="1277250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88" name="Shape 88"/>
          <p:cNvSpPr/>
          <p:nvPr/>
        </p:nvSpPr>
        <p:spPr>
          <a:xfrm>
            <a:off x="1472350" y="127725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1</a:t>
            </a:r>
          </a:p>
        </p:txBody>
      </p:sp>
      <p:sp>
        <p:nvSpPr>
          <p:cNvPr id="89" name="Shape 89"/>
          <p:cNvSpPr/>
          <p:nvPr/>
        </p:nvSpPr>
        <p:spPr>
          <a:xfrm>
            <a:off x="2596525" y="19767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90" name="Shape 90"/>
          <p:cNvSpPr/>
          <p:nvPr/>
        </p:nvSpPr>
        <p:spPr>
          <a:xfrm>
            <a:off x="3757800" y="19767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91" name="Shape 91"/>
          <p:cNvSpPr/>
          <p:nvPr/>
        </p:nvSpPr>
        <p:spPr>
          <a:xfrm>
            <a:off x="4919075" y="19767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92" name="Shape 92"/>
          <p:cNvSpPr/>
          <p:nvPr/>
        </p:nvSpPr>
        <p:spPr>
          <a:xfrm>
            <a:off x="6080350" y="19767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93" name="Shape 93"/>
          <p:cNvSpPr/>
          <p:nvPr/>
        </p:nvSpPr>
        <p:spPr>
          <a:xfrm>
            <a:off x="7241625" y="1976750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94" name="Shape 94"/>
          <p:cNvSpPr/>
          <p:nvPr/>
        </p:nvSpPr>
        <p:spPr>
          <a:xfrm>
            <a:off x="1472350" y="197675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2</a:t>
            </a:r>
          </a:p>
        </p:txBody>
      </p:sp>
      <p:sp>
        <p:nvSpPr>
          <p:cNvPr id="95" name="Shape 95"/>
          <p:cNvSpPr/>
          <p:nvPr/>
        </p:nvSpPr>
        <p:spPr>
          <a:xfrm>
            <a:off x="2596525" y="2676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96" name="Shape 96"/>
          <p:cNvSpPr/>
          <p:nvPr/>
        </p:nvSpPr>
        <p:spPr>
          <a:xfrm>
            <a:off x="3757800" y="2676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97" name="Shape 97"/>
          <p:cNvSpPr/>
          <p:nvPr/>
        </p:nvSpPr>
        <p:spPr>
          <a:xfrm>
            <a:off x="4919075" y="2676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98" name="Shape 98"/>
          <p:cNvSpPr/>
          <p:nvPr/>
        </p:nvSpPr>
        <p:spPr>
          <a:xfrm>
            <a:off x="6080350" y="2676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99" name="Shape 99"/>
          <p:cNvSpPr/>
          <p:nvPr/>
        </p:nvSpPr>
        <p:spPr>
          <a:xfrm>
            <a:off x="7241625" y="2676250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100" name="Shape 100"/>
          <p:cNvSpPr/>
          <p:nvPr/>
        </p:nvSpPr>
        <p:spPr>
          <a:xfrm>
            <a:off x="1472350" y="267625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3</a:t>
            </a:r>
          </a:p>
        </p:txBody>
      </p:sp>
      <p:sp>
        <p:nvSpPr>
          <p:cNvPr id="101" name="Shape 101"/>
          <p:cNvSpPr/>
          <p:nvPr/>
        </p:nvSpPr>
        <p:spPr>
          <a:xfrm>
            <a:off x="2596525" y="4075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02" name="Shape 102"/>
          <p:cNvSpPr/>
          <p:nvPr/>
        </p:nvSpPr>
        <p:spPr>
          <a:xfrm>
            <a:off x="3757800" y="4075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Nurse Station</a:t>
            </a:r>
          </a:p>
        </p:txBody>
      </p:sp>
      <p:sp>
        <p:nvSpPr>
          <p:cNvPr id="103" name="Shape 103"/>
          <p:cNvSpPr/>
          <p:nvPr/>
        </p:nvSpPr>
        <p:spPr>
          <a:xfrm>
            <a:off x="4919075" y="4075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Mgmt Desktop</a:t>
            </a:r>
          </a:p>
        </p:txBody>
      </p:sp>
      <p:sp>
        <p:nvSpPr>
          <p:cNvPr id="104" name="Shape 104"/>
          <p:cNvSpPr/>
          <p:nvPr/>
        </p:nvSpPr>
        <p:spPr>
          <a:xfrm>
            <a:off x="6080350" y="4075250"/>
            <a:ext cx="10374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Billing Desktop</a:t>
            </a:r>
          </a:p>
        </p:txBody>
      </p:sp>
      <p:sp>
        <p:nvSpPr>
          <p:cNvPr id="105" name="Shape 105"/>
          <p:cNvSpPr/>
          <p:nvPr/>
        </p:nvSpPr>
        <p:spPr>
          <a:xfrm>
            <a:off x="7241625" y="4075250"/>
            <a:ext cx="9840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Windows Server</a:t>
            </a:r>
          </a:p>
        </p:txBody>
      </p:sp>
      <p:sp>
        <p:nvSpPr>
          <p:cNvPr id="106" name="Shape 106"/>
          <p:cNvSpPr/>
          <p:nvPr/>
        </p:nvSpPr>
        <p:spPr>
          <a:xfrm>
            <a:off x="1472350" y="407525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Floor 12</a:t>
            </a:r>
          </a:p>
        </p:txBody>
      </p:sp>
      <p:sp>
        <p:nvSpPr>
          <p:cNvPr id="107" name="Shape 107"/>
          <p:cNvSpPr/>
          <p:nvPr/>
        </p:nvSpPr>
        <p:spPr>
          <a:xfrm>
            <a:off x="4289100" y="3340200"/>
            <a:ext cx="1037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. . .</a:t>
            </a:r>
          </a:p>
        </p:txBody>
      </p:sp>
      <p:cxnSp>
        <p:nvCxnSpPr>
          <p:cNvPr id="108" name="Shape 108"/>
          <p:cNvCxnSpPr/>
          <p:nvPr/>
        </p:nvCxnSpPr>
        <p:spPr>
          <a:xfrm>
            <a:off x="1313500" y="1286975"/>
            <a:ext cx="0" cy="338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9" name="Shape 109"/>
          <p:cNvSpPr/>
          <p:nvPr/>
        </p:nvSpPr>
        <p:spPr>
          <a:xfrm>
            <a:off x="8277725" y="1277250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110" name="Shape 110"/>
          <p:cNvSpPr/>
          <p:nvPr/>
        </p:nvSpPr>
        <p:spPr>
          <a:xfrm>
            <a:off x="8277725" y="1976750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111" name="Shape 111"/>
          <p:cNvSpPr/>
          <p:nvPr/>
        </p:nvSpPr>
        <p:spPr>
          <a:xfrm>
            <a:off x="8277725" y="2676250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sp>
        <p:nvSpPr>
          <p:cNvPr id="112" name="Shape 112"/>
          <p:cNvSpPr/>
          <p:nvPr/>
        </p:nvSpPr>
        <p:spPr>
          <a:xfrm>
            <a:off x="8277725" y="4075250"/>
            <a:ext cx="806700" cy="5727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OSSIM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0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Principles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Core Concepts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CIA Triad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Primary Goals of Information Security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Confidentiality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Keeping private data private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Integrity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Making sure that data is accurate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Availability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Making sure that data is available</a:t>
            </a:r>
          </a:p>
        </p:txBody>
      </p:sp>
      <p:sp>
        <p:nvSpPr>
          <p:cNvPr id="127" name="Shape 127"/>
          <p:cNvSpPr/>
          <p:nvPr/>
        </p:nvSpPr>
        <p:spPr>
          <a:xfrm>
            <a:off x="5143975" y="1419350"/>
            <a:ext cx="3104700" cy="2408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Information Security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514550"/>
            <a:ext cx="1311925" cy="13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350" y="3237025"/>
            <a:ext cx="1008599" cy="10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6172" y="3237028"/>
            <a:ext cx="1311924" cy="92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9799" y="0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CIA Triad: Email Server Example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000" y="2347137"/>
            <a:ext cx="1717049" cy="267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025" y="1266025"/>
            <a:ext cx="2148300" cy="18455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9" name="Shape 139"/>
          <p:cNvSpPr/>
          <p:nvPr/>
        </p:nvSpPr>
        <p:spPr>
          <a:xfrm rot="-10595578" flipH="1">
            <a:off x="5982583" y="3300146"/>
            <a:ext cx="1368017" cy="134487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72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Confidentiality Attack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Attacker gains access to emails and makes them public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Integrity Attack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Attacker spoofs (fakes) an email to employees pretending to be CEO.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Availability Attack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Attacker conducts a denial of service attack against 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9799" y="0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83884" y="14023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Basic Definitions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664945"/>
            <a:ext cx="8520600" cy="398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Vulnerability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 flaw in the system that permits the CIA triad to be attacked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Any of the three parts of the triad could have a problem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Exploit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 way to make use of a vulnerability to attack the system’s confidentiality, integrity, or accessibility.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Threat Actor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 person or group that might exploit a vulnerability to attack a system.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Threat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Something bad a threat actor could do after a successful attack.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Risk</a:t>
            </a:r>
          </a:p>
          <a:p>
            <a:pPr marL="914400" lvl="1" indent="-228600">
              <a:spcBef>
                <a:spcPts val="0"/>
              </a:spcBef>
            </a:pPr>
            <a:r>
              <a:rPr lang="en" dirty="0"/>
              <a:t>A measurement of the damage and likelihood of a threat actor carrying out a threat by exploiting a vulnerability.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99" y="4119299"/>
            <a:ext cx="1024200" cy="1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143875"/>
            <a:ext cx="5667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Definitions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159950" y="143875"/>
            <a:ext cx="2717400" cy="138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SquirrelMail has a known </a:t>
            </a:r>
            <a:r>
              <a:rPr lang="en" b="1" u="sng">
                <a:solidFill>
                  <a:srgbClr val="990000"/>
                </a:solidFill>
              </a:rPr>
              <a:t>vulnerability </a:t>
            </a:r>
            <a:r>
              <a:rPr lang="en">
                <a:solidFill>
                  <a:srgbClr val="000000"/>
                </a:solidFill>
              </a:rPr>
              <a:t>that allows users to write to configuration files.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899" y="2647149"/>
            <a:ext cx="1717049" cy="208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925" y="1803336"/>
            <a:ext cx="2148300" cy="144043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7" name="Shape 157"/>
          <p:cNvSpPr/>
          <p:nvPr/>
        </p:nvSpPr>
        <p:spPr>
          <a:xfrm rot="-10640763" flipH="1">
            <a:off x="6002958" y="3390576"/>
            <a:ext cx="1367066" cy="105022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0174" y="3713750"/>
            <a:ext cx="1629230" cy="138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716225" y="3810350"/>
            <a:ext cx="2104500" cy="1289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Administrators are concerned about the </a:t>
            </a:r>
            <a:r>
              <a:rPr lang="en" b="1" u="sng">
                <a:solidFill>
                  <a:srgbClr val="990000"/>
                </a:solidFill>
              </a:rPr>
              <a:t>threat</a:t>
            </a:r>
            <a:r>
              <a:rPr lang="en">
                <a:solidFill>
                  <a:srgbClr val="000000"/>
                </a:solidFill>
              </a:rPr>
              <a:t> of email leaks.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6">
            <a:alphaModFix/>
          </a:blip>
          <a:srcRect l="34062" r="27612"/>
          <a:stretch/>
        </p:blipFill>
        <p:spPr>
          <a:xfrm>
            <a:off x="33398" y="2287075"/>
            <a:ext cx="1629225" cy="23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0449" y="2751469"/>
            <a:ext cx="1717044" cy="9642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 rot="10800000" flipH="1">
            <a:off x="1750450" y="3713750"/>
            <a:ext cx="616800" cy="650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" name="Shape 163"/>
          <p:cNvCxnSpPr/>
          <p:nvPr/>
        </p:nvCxnSpPr>
        <p:spPr>
          <a:xfrm rot="10800000" flipH="1">
            <a:off x="3802250" y="2595762"/>
            <a:ext cx="1309500" cy="15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167725" y="953150"/>
            <a:ext cx="4882500" cy="1289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Hacktivists (</a:t>
            </a:r>
            <a:r>
              <a:rPr lang="en" b="1" u="sng">
                <a:solidFill>
                  <a:srgbClr val="990000"/>
                </a:solidFill>
              </a:rPr>
              <a:t>a group of threat actors</a:t>
            </a:r>
            <a:r>
              <a:rPr lang="en">
                <a:solidFill>
                  <a:srgbClr val="000000"/>
                </a:solidFill>
              </a:rPr>
              <a:t>) write a program that inserts a command into the configuration file (</a:t>
            </a:r>
            <a:r>
              <a:rPr lang="en" b="1" u="sng">
                <a:solidFill>
                  <a:srgbClr val="990000"/>
                </a:solidFill>
              </a:rPr>
              <a:t>exploit</a:t>
            </a:r>
            <a:r>
              <a:rPr lang="en">
                <a:solidFill>
                  <a:srgbClr val="000000"/>
                </a:solidFill>
              </a:rPr>
              <a:t>) that the system will run.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647</Words>
  <Application>Microsoft Office PowerPoint</Application>
  <PresentationFormat>On-screen Show (16:9)</PresentationFormat>
  <Paragraphs>161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 </vt:lpstr>
      <vt:lpstr>The Scenario: Overview</vt:lpstr>
      <vt:lpstr>Introductions: Metropolis General Staff</vt:lpstr>
      <vt:lpstr>The Scenario: Hospital Infrastructure</vt:lpstr>
      <vt:lpstr>First Principles &amp; Core Concepts</vt:lpstr>
      <vt:lpstr>CIA Triad</vt:lpstr>
      <vt:lpstr>CIA Triad: Email Server Example</vt:lpstr>
      <vt:lpstr>Basic Definitions</vt:lpstr>
      <vt:lpstr>Definitions</vt:lpstr>
      <vt:lpstr>First Principles of Cybersecurity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Joe Graham</cp:lastModifiedBy>
  <cp:revision>3</cp:revision>
  <dcterms:modified xsi:type="dcterms:W3CDTF">2017-08-15T18:12:46Z</dcterms:modified>
</cp:coreProperties>
</file>